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61" r:id="rId5"/>
    <p:sldId id="258" r:id="rId6"/>
    <p:sldId id="260" r:id="rId7"/>
    <p:sldId id="264" r:id="rId8"/>
    <p:sldId id="263" r:id="rId9"/>
    <p:sldId id="265" r:id="rId10"/>
    <p:sldId id="269" r:id="rId11"/>
    <p:sldId id="270" r:id="rId12"/>
    <p:sldId id="271" r:id="rId13"/>
    <p:sldId id="274" r:id="rId14"/>
    <p:sldId id="272" r:id="rId15"/>
    <p:sldId id="275" r:id="rId16"/>
    <p:sldId id="277" r:id="rId17"/>
    <p:sldId id="305" r:id="rId18"/>
    <p:sldId id="278" r:id="rId19"/>
    <p:sldId id="297" r:id="rId20"/>
    <p:sldId id="299" r:id="rId21"/>
    <p:sldId id="300" r:id="rId22"/>
    <p:sldId id="303" r:id="rId23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7"/>
  </p:normalViewPr>
  <p:slideViewPr>
    <p:cSldViewPr snapToGrid="0" snapToObjects="1">
      <p:cViewPr varScale="1"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11F49-35DA-984A-9A09-D4E94B76EEAB}" type="datetimeFigureOut">
              <a:rPr lang="en-AT" smtClean="0"/>
              <a:t>03.05.21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CD817-24B7-6647-BAB6-75DA65FCEFB8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63403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CD817-24B7-6647-BAB6-75DA65FCEFB8}" type="slidenum">
              <a:rPr lang="en-AT" smtClean="0"/>
              <a:t>20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5112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0D2E0-8E6D-E347-92B1-E522E99DE3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A8EC07-5F7D-4144-ABDC-04EC7498F3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ACA45-30D2-684C-9BFA-FC0918632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C0EE5-BBB2-084D-9070-74C169F7E6AB}" type="datetime3">
              <a:rPr lang="en-US" smtClean="0"/>
              <a:t>3 May 2021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FB49B-3B60-284E-BF7A-5EB3E5AC1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Voice communication system for a spacesuit simulator</a:t>
            </a:r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941E5-8EA3-A643-B71D-ADFCC6186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103134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72D1-6AAB-6D4E-9988-B56033D5D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9C77A9-3015-0C41-A18C-551D40717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C802F-1E0C-2E4A-BC9D-E3E4ACF2B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DD786-C98A-CA41-A09F-68EE3C6675AE}" type="datetime3">
              <a:rPr lang="en-US" smtClean="0"/>
              <a:t>3 May 2021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BD514-162E-7C45-8E27-B77A09173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Voice communication system for a spacesuit simulator</a:t>
            </a:r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0FCEB-02E1-AC49-AEE7-966CDA761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05163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89C211-052D-1149-B879-2238BEF595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71F45-9473-524B-9505-3118EAEE1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2F249-F420-2041-BEFC-68D947633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2418D-A953-6B48-9594-0C4F201CE644}" type="datetime3">
              <a:rPr lang="en-US" smtClean="0"/>
              <a:t>3 May 2021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BEAB7-E1E3-E147-B07A-75788007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Voice communication system for a spacesuit simulator</a:t>
            </a:r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E874A-6D56-C74A-81BD-7112FC7BC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56234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5C166-FD69-AA48-8EDD-8C896E616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1A0BB-4392-F74A-8B42-3FB5054B0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98829-59C2-1D40-9A37-50C9501B9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6437A-776A-DE45-A2B8-E1D9F66A693E}" type="datetime3">
              <a:rPr lang="en-US" smtClean="0"/>
              <a:t>3 May 2021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85803-FACD-D94A-BC66-3BCEA12C1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Voice communication system for a spacesuit simulator</a:t>
            </a:r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0B349-40D5-9D4A-B9D4-B2B4247E8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7508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0787F-7830-4A44-AA36-EB80323A2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ABBC4-9D57-C74D-B170-38CFF07E5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841B0-98BB-D44B-85A0-DA01A54D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91AC1-2483-9D40-8E2B-BB817F46A143}" type="datetime3">
              <a:rPr lang="en-US" smtClean="0"/>
              <a:t>3 May 2021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24C8E-0977-834B-9EF5-42CD2EDC0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Voice communication system for a spacesuit simulator</a:t>
            </a:r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3C5DC-EB11-BB4B-A0B1-9788FF888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827071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55C15-D24A-A64B-AF0D-A19531B26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8C03D-48B5-9C42-818B-D6B82E7DF1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6C953-5448-934C-A4F6-734645FFD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B1BFF-4216-0349-B759-263D100B7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BF426-405D-5B4B-AB76-3DB6B34DFAC0}" type="datetime3">
              <a:rPr lang="en-US" smtClean="0"/>
              <a:t>3 May 2021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2C18F8-C559-0640-B412-63D9F1815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Voice communication system for a spacesuit simulator</a:t>
            </a:r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AA027E-1D07-7941-8181-4FEC68658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008647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5C8C2-3019-AF4F-A014-C5F75898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2A415-1F3E-D641-967F-99C15E787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C8911-D538-7047-87DF-0764ED29A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5B292-BDE1-1849-BF44-C876340435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559B9-C776-0A41-815B-0A6B8E2A37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70F727-743A-F448-850F-179054295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B6DA4-770E-4E4F-A383-01B18AA29820}" type="datetime3">
              <a:rPr lang="en-US" smtClean="0"/>
              <a:t>3 May 2021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DBDA8D-60D9-EF4B-BA1A-FE72960FE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Voice communication system for a spacesuit simulator</a:t>
            </a:r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04BB6A-AA3B-1742-97F9-D9067509C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41437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1F86E-4725-694C-B2C0-0D6D6EA45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6E10E0-E235-8544-9A95-32020B042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D85D0-AC93-2841-8E22-9A2DF60F46EB}" type="datetime3">
              <a:rPr lang="en-US" smtClean="0"/>
              <a:t>3 May 2021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338F58-1FAE-8441-992B-B96A9E5F0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Voice communication system for a spacesuit simulator</a:t>
            </a:r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84082-4264-FF40-994B-432F2FC10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58244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5911CA-B1DB-3940-8E6C-A19E0D3F7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877A-B276-DE4B-923E-C99598065436}" type="datetime3">
              <a:rPr lang="en-US" smtClean="0"/>
              <a:t>3 May 2021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7CF8E2-D4C4-6548-9D96-886C2C453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Voice communication system for a spacesuit simulator</a:t>
            </a:r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96A07-2BC6-9842-84BE-AC3D3308B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586036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0FB6F-0112-144D-A640-55EEE67B8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E1578-F5EB-B64F-9EA7-7231BA150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44B1C3-1EDA-F649-980C-C2A0F9E5D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006CF-34CF-EC46-B4FA-E82A66612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AB9DF-F591-BF4C-B447-A128D065DEB4}" type="datetime3">
              <a:rPr lang="en-US" smtClean="0"/>
              <a:t>3 May 2021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7ECCE-183D-0F49-8F1D-0477EA603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Voice communication system for a spacesuit simulator</a:t>
            </a:r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DFCC7-D7BB-7944-9D47-4FF560E8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0071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80451-0580-E141-99E2-D516ED2DD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C88ADC-5DC6-B74D-9695-12B548FB49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F1E29-32B6-CD41-9560-A4FBE621CD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60DFC-763E-1E4D-B3EB-CAF4B44EA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297FE-5F5D-B049-9919-D64CFEC0832D}" type="datetime3">
              <a:rPr lang="en-US" smtClean="0"/>
              <a:t>3 May 2021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5FA3CB-5F88-9043-8D99-C140B56B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Voice communication system for a spacesuit simulator</a:t>
            </a:r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77A37-379B-0C46-99FC-17F78B50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555907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371D0A-0E30-2F48-B96E-3CDBA5E62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70BAB-E846-7548-A11E-43AAB5729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B893F-E619-1C47-A57F-2B8CAB6AFA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D7278-E927-5648-A984-FCFE69AE09CF}" type="datetime3">
              <a:rPr lang="en-US" smtClean="0"/>
              <a:t>3 May 2021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9E7BC-4C3D-9743-A02D-6B491D1D22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Voice communication system for a spacesuit simulator</a:t>
            </a:r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A9C16-FABB-9E4A-8401-0251B0192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84542-9651-864A-92A4-20CEDEC2310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507809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3.xm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.png"/><Relationship Id="rId5" Type="http://schemas.openxmlformats.org/officeDocument/2006/relationships/tags" Target="../tags/tag5.xml"/><Relationship Id="rId10" Type="http://schemas.openxmlformats.org/officeDocument/2006/relationships/image" Target="../media/image11.png"/><Relationship Id="rId4" Type="http://schemas.openxmlformats.org/officeDocument/2006/relationships/tags" Target="../tags/tag4.xm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54B58-F751-3046-A338-850253757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662797"/>
            <a:ext cx="9144000" cy="1252900"/>
          </a:xfrm>
        </p:spPr>
        <p:txBody>
          <a:bodyPr>
            <a:normAutofit/>
          </a:bodyPr>
          <a:lstStyle/>
          <a:p>
            <a:r>
              <a:rPr lang="en-AT" sz="4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Voice communication system for a spacesuit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6BE83-242F-9342-827F-ACBF844B2B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139993"/>
            <a:ext cx="9144000" cy="796342"/>
          </a:xfrm>
        </p:spPr>
        <p:txBody>
          <a:bodyPr/>
          <a:lstStyle/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Design and performance estimation of the system with additional analysis of the usability on Mars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FC237E-9FA1-6644-B7AA-28A352067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727" y="3244182"/>
            <a:ext cx="1755495" cy="17554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965F1E-66D1-8849-B7E9-2BC63D78B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858" y="3244182"/>
            <a:ext cx="2975415" cy="17554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0F35ED-0267-1B44-A18E-8B3E8253609E}"/>
              </a:ext>
            </a:extLst>
          </p:cNvPr>
          <p:cNvSpPr txBox="1"/>
          <p:nvPr/>
        </p:nvSpPr>
        <p:spPr>
          <a:xfrm>
            <a:off x="4592221" y="5600673"/>
            <a:ext cx="3007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Omar Filip El Sendiouny</a:t>
            </a:r>
            <a:endParaRPr lang="en-AT" sz="2000" b="1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A555B91-5668-EA43-B14A-58BBC12FCA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399" y="6213504"/>
            <a:ext cx="2743200" cy="365125"/>
          </a:xfrm>
        </p:spPr>
        <p:txBody>
          <a:bodyPr/>
          <a:lstStyle/>
          <a:p>
            <a:pPr algn="ctr"/>
            <a:fld id="{DDF3B649-6EE7-BC4F-9D4A-F9D4475D09CA}" type="datetime3">
              <a:rPr lang="en-US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pPr algn="ctr"/>
              <a:t>3 May 2021</a:t>
            </a:fld>
            <a:endParaRPr lang="en-AT" sz="1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471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CEBCE41-98DE-D846-B88C-858881BF9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10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ED5C498-70E6-6A41-A62E-E9AFC0C65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Voice communication system – Repeater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844B1DD-9C3B-E448-B231-A2B7DF0C0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994" y="1365286"/>
            <a:ext cx="5576081" cy="530836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6CCFB9C-4E47-5742-958E-6A15EE0173DF}"/>
              </a:ext>
            </a:extLst>
          </p:cNvPr>
          <p:cNvSpPr txBox="1"/>
          <p:nvPr/>
        </p:nvSpPr>
        <p:spPr>
          <a:xfrm>
            <a:off x="3008453" y="995954"/>
            <a:ext cx="5787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6: 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Structure of the repeater radio infrastructure.</a:t>
            </a:r>
            <a:endParaRPr lang="en-AT" sz="2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020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1E01DD96-4DFC-6A4B-B28B-27D5113D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11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D75B7C2-7CA9-3D45-BE8D-124B095BB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601" y="1794098"/>
            <a:ext cx="7595472" cy="442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6AB9D8-4729-9041-BE09-60D196AC2347}"/>
              </a:ext>
            </a:extLst>
          </p:cNvPr>
          <p:cNvSpPr txBox="1"/>
          <p:nvPr/>
        </p:nvSpPr>
        <p:spPr>
          <a:xfrm>
            <a:off x="2259853" y="1102516"/>
            <a:ext cx="7672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7: 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Structure of the self-sufficient energy distribution system of the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repeater radio infrastructure.</a:t>
            </a:r>
            <a:endParaRPr lang="en-AT" sz="2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3907C02-AC81-2E48-BA62-DC4486061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Self-suff. energy distribution system– Repeater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6D8772-ADC9-4241-BDE7-FFB01E339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325" y="2658933"/>
            <a:ext cx="2165753" cy="91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5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9F49D96-050D-A74A-BA61-9EFD487B2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12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EB8A006-9D14-794E-A5C9-B85DF69FD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993" y="1874066"/>
            <a:ext cx="5029607" cy="3109864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D7D05489-4205-4740-A34F-615ACB520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Voice communication system – Serenity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515817-178C-3B4B-85F9-DDA9BB96F8EC}"/>
              </a:ext>
            </a:extLst>
          </p:cNvPr>
          <p:cNvSpPr txBox="1"/>
          <p:nvPr/>
        </p:nvSpPr>
        <p:spPr>
          <a:xfrm>
            <a:off x="3572041" y="4983032"/>
            <a:ext cx="503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8: 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Structure of the Serenity radio system</a:t>
            </a:r>
            <a:endParaRPr lang="en-AT" sz="2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523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7B722BA-31CB-2045-8219-B1639B69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13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C226B4C-CB70-FE4B-AB74-D4AE83E8F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Voice communication system – OSS &amp; SFTY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4534AD-2C27-6A4A-9331-F734345CDE1C}"/>
              </a:ext>
            </a:extLst>
          </p:cNvPr>
          <p:cNvSpPr txBox="1"/>
          <p:nvPr/>
        </p:nvSpPr>
        <p:spPr>
          <a:xfrm>
            <a:off x="5582256" y="2413337"/>
            <a:ext cx="507222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On-site support crew: </a:t>
            </a:r>
          </a:p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Motorola Mototrbo DP 3601 handheld radios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Safety officers: </a:t>
            </a:r>
          </a:p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Motorola Mototrbo SL 2600 handhald radios</a:t>
            </a: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Antenna height based on figure 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23  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1,271m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F7E7070-D4DD-5841-8534-15224FFF3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522" y="1350359"/>
            <a:ext cx="2388002" cy="35286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481563E-8B59-CD4D-852E-3A7F6C130F98}"/>
              </a:ext>
            </a:extLst>
          </p:cNvPr>
          <p:cNvSpPr txBox="1"/>
          <p:nvPr/>
        </p:nvSpPr>
        <p:spPr>
          <a:xfrm>
            <a:off x="1329178" y="4879022"/>
            <a:ext cx="32816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9: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‘‘</a:t>
            </a:r>
            <a:r>
              <a:rPr lang="en-AT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Body Size of </a:t>
            </a:r>
          </a:p>
          <a:p>
            <a:r>
              <a:rPr lang="en-AT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the 40-Year-Old Japanese </a:t>
            </a:r>
          </a:p>
          <a:p>
            <a:r>
              <a:rPr lang="en-AT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Female for Year 2000 in </a:t>
            </a:r>
          </a:p>
          <a:p>
            <a:r>
              <a:rPr lang="en-AT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One Gravity Conditions.’’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(Image and caption credit: [</a:t>
            </a:r>
            <a:r>
              <a:rPr lang="en-AT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])</a:t>
            </a:r>
            <a:endParaRPr lang="en-AT" sz="2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00C12C-0CDB-534D-B156-FD15C866D3E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67578" y="4705308"/>
            <a:ext cx="151790" cy="13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79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14F0128-59C7-3941-A839-C89663C1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14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AF63645-9023-EE49-B528-5C8B85B5D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Results – Serenity radio system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95D0A3-8A54-054B-85C6-32FAC1DFABF9}"/>
              </a:ext>
            </a:extLst>
          </p:cNvPr>
          <p:cNvSpPr txBox="1"/>
          <p:nvPr/>
        </p:nvSpPr>
        <p:spPr>
          <a:xfrm>
            <a:off x="1934444" y="3796025"/>
            <a:ext cx="8323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Table 2:</a:t>
            </a:r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Serenity radio system version 1. Analysis of the operating temperature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within the HUT.</a:t>
            </a:r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69359980-AFDD-0248-A442-7461D7EF0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301793"/>
              </p:ext>
            </p:extLst>
          </p:nvPr>
        </p:nvGraphicFramePr>
        <p:xfrm>
          <a:off x="2032000" y="1570985"/>
          <a:ext cx="8128000" cy="22250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8910263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18221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Device/Component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Operating temp. Requirements met?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143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Motorola Mototrbo SL 2600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17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T</a:t>
                      </a:r>
                      <a:r>
                        <a:rPr lang="en-AT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hird party audio jack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287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Cables &amp; connectors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1820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PTT button (adopted from Aouda)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68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Jabra Storm Bluetooth headset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82339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65A6223-0637-D34A-9B6C-9F6C68A905E8}"/>
              </a:ext>
            </a:extLst>
          </p:cNvPr>
          <p:cNvSpPr txBox="1"/>
          <p:nvPr/>
        </p:nvSpPr>
        <p:spPr>
          <a:xfrm>
            <a:off x="3761066" y="4795737"/>
            <a:ext cx="46698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Dimension requirement met? </a:t>
            </a:r>
            <a:r>
              <a:rPr lang="en-AT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solidFill>
                <a:srgbClr val="00B05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Combined mass within the HUT: </a:t>
            </a:r>
            <a:r>
              <a:rPr lang="en-AT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853,33g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b="1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Combined mass requirement met? </a:t>
            </a:r>
            <a:r>
              <a:rPr lang="en-AT" dirty="0">
                <a:solidFill>
                  <a:schemeClr val="accent2">
                    <a:lumMod val="7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?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7031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C192651-E8A5-DC48-A099-C51BDB7CA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15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1AA841B-D1C9-9345-9207-974F8A298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Results – Fade margin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C7FDCF6F-9B6D-CB4D-94E5-2F6F220E9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245299"/>
              </p:ext>
            </p:extLst>
          </p:nvPr>
        </p:nvGraphicFramePr>
        <p:xfrm>
          <a:off x="1766776" y="2283244"/>
          <a:ext cx="4064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542318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27968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b="1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Link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1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Fade margin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468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SER →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23,319dB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761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SER ←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28,548dB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418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OSS →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23,841dB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041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OSS ←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25,24dB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266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BSt →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41,359dB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239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BSt ←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37,38dB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990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SFTY →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21,595dB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11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SFTY ←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26,824dB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34516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2250C61-9784-6D4E-BF1B-70B7965239E7}"/>
              </a:ext>
            </a:extLst>
          </p:cNvPr>
          <p:cNvSpPr txBox="1"/>
          <p:nvPr/>
        </p:nvSpPr>
        <p:spPr>
          <a:xfrm>
            <a:off x="1985619" y="5641268"/>
            <a:ext cx="3626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Table 3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: Max. transmission power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734686-5CD4-0345-A1B2-5C39680F54A4}"/>
              </a:ext>
            </a:extLst>
          </p:cNvPr>
          <p:cNvSpPr txBox="1"/>
          <p:nvPr/>
        </p:nvSpPr>
        <p:spPr>
          <a:xfrm>
            <a:off x="838200" y="1134320"/>
            <a:ext cx="37353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Ideal fade margin is above 20dB</a:t>
            </a: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A8BFBE-AB61-154E-831F-618608D088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53281" y="1737520"/>
            <a:ext cx="1047902" cy="201168"/>
          </a:xfrm>
          <a:prstGeom prst="rect">
            <a:avLst/>
          </a:prstGeom>
        </p:spPr>
      </p:pic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F7161F80-6DF5-8240-AD2F-D478D6DFE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391017"/>
              </p:ext>
            </p:extLst>
          </p:nvPr>
        </p:nvGraphicFramePr>
        <p:xfrm>
          <a:off x="6395657" y="2283244"/>
          <a:ext cx="4064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5423186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27968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b="1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Link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1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Fade margin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468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SER →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23,319dB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761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SER ←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u="none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25,538dB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418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OSS →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23,841dB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041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T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OSS ←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22,23dB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266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BSt →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34,37dB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6239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BSt ←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34,37dB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990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tx1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SFTY →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21,595dB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115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SFTY ←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dirty="0">
                          <a:solidFill>
                            <a:srgbClr val="00B050"/>
                          </a:solidFill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23,841dB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34516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72D080E5-47AB-BD44-95CC-041625963B37}"/>
              </a:ext>
            </a:extLst>
          </p:cNvPr>
          <p:cNvSpPr txBox="1"/>
          <p:nvPr/>
        </p:nvSpPr>
        <p:spPr>
          <a:xfrm>
            <a:off x="6418934" y="5641268"/>
            <a:ext cx="4017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Table 4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: 5W transmission power limit</a:t>
            </a:r>
          </a:p>
        </p:txBody>
      </p:sp>
    </p:spTree>
    <p:extLst>
      <p:ext uri="{BB962C8B-B14F-4D97-AF65-F5344CB8AC3E}">
        <p14:creationId xmlns:p14="http://schemas.microsoft.com/office/powerpoint/2010/main" val="1925192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7CCD79-FE7E-8E49-BB33-962BB35E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16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B22417-5FB2-5D4C-A03D-FFB378D68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Results – Range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D09B5B-09DE-1C42-BDB0-8A3A93271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96366"/>
            <a:ext cx="7241425" cy="4042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AD832E2-B10B-614A-A8BE-523959CC0AA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24572" y="3417334"/>
            <a:ext cx="2276860" cy="2194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B727208-4CD7-2745-8E09-3F646314D710}"/>
              </a:ext>
            </a:extLst>
          </p:cNvPr>
          <p:cNvSpPr txBox="1"/>
          <p:nvPr/>
        </p:nvSpPr>
        <p:spPr>
          <a:xfrm>
            <a:off x="8238845" y="2239266"/>
            <a:ext cx="31149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For fade margin 21,595dB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476550A-3780-8F4F-A7A6-8930543709C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24572" y="2856025"/>
            <a:ext cx="1678841" cy="19751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2F5E145-D20F-6043-9885-709ACA5C58BD}"/>
              </a:ext>
            </a:extLst>
          </p:cNvPr>
          <p:cNvSpPr txBox="1"/>
          <p:nvPr/>
        </p:nvSpPr>
        <p:spPr>
          <a:xfrm>
            <a:off x="3505386" y="5336400"/>
            <a:ext cx="529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10: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Illustration of the covered mission area.</a:t>
            </a:r>
            <a:endParaRPr lang="en-AT" dirty="0">
              <a:latin typeface="CMU Classical Serif" panose="02000603000000000000" pitchFamily="2" charset="0"/>
              <a:ea typeface="CMU Classical Serif" panose="02000603000000000000" pitchFamily="2" charset="0"/>
              <a:cs typeface="CMU Classical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778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56CC857-4586-5646-BAA2-D18B7D5B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17</a:t>
            </a:fld>
            <a:endParaRPr lang="en-AT" sz="1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227CD22-5E25-A24E-918F-130E450B9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Results – Self-suff. energy distribution system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3AEFBA-ED8A-6C4C-BE8A-F74CD3310CE1}"/>
              </a:ext>
            </a:extLst>
          </p:cNvPr>
          <p:cNvSpPr txBox="1"/>
          <p:nvPr/>
        </p:nvSpPr>
        <p:spPr>
          <a:xfrm>
            <a:off x="838200" y="1134320"/>
            <a:ext cx="594105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MATLAB simulation was developed which calculates: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Optimal inclination angle for each day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Optimal alignment for each day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Daily energy yield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If the battery gets fully charged</a:t>
            </a: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Verification for different locations possible: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AMADEE-20 in Israel in October </a:t>
            </a:r>
            <a:r>
              <a:rPr lang="en-AT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✓</a:t>
            </a: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Vienna in April </a:t>
            </a:r>
            <a:r>
              <a:rPr lang="en-AT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✓</a:t>
            </a: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5D89372-2805-6C4E-AE5A-236AC2212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104" y="1903514"/>
            <a:ext cx="5264843" cy="321133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74E9FF3-810D-A245-A2D6-F959594F2819}"/>
              </a:ext>
            </a:extLst>
          </p:cNvPr>
          <p:cNvSpPr txBox="1"/>
          <p:nvPr/>
        </p:nvSpPr>
        <p:spPr>
          <a:xfrm>
            <a:off x="6434104" y="5114850"/>
            <a:ext cx="5490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11: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Illustration of an installed PV generator.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(Recreated from: [</a:t>
            </a:r>
            <a:r>
              <a:rPr lang="en-AT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])</a:t>
            </a:r>
            <a:endParaRPr lang="en-AT" dirty="0">
              <a:latin typeface="CMU Classical Serif" panose="02000603000000000000" pitchFamily="2" charset="0"/>
              <a:ea typeface="CMU Classical Serif" panose="02000603000000000000" pitchFamily="2" charset="0"/>
              <a:cs typeface="CMU Classical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250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5C467DA-8F99-4B40-86E2-F5AD04E90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18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65B713-E911-3D47-AF03-EAFB3B1F8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Martian application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3D1ED9-EBE1-2248-8DD2-72C1CFBC8C0E}"/>
              </a:ext>
            </a:extLst>
          </p:cNvPr>
          <p:cNvSpPr txBox="1"/>
          <p:nvPr/>
        </p:nvSpPr>
        <p:spPr>
          <a:xfrm>
            <a:off x="838200" y="1405015"/>
            <a:ext cx="70871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Thermal noise (worse heat convection due to thinner atmosphere)</a:t>
            </a: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Galactic noise picked up by VHF antennas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Man-made-noise caused by other missions on Mars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5470DF-1D22-9046-A456-44F4A430CCBE}"/>
              </a:ext>
            </a:extLst>
          </p:cNvPr>
          <p:cNvSpPr txBox="1"/>
          <p:nvPr/>
        </p:nvSpPr>
        <p:spPr>
          <a:xfrm>
            <a:off x="838200" y="1035683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Noise sources: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E1C096-B963-6345-AA7F-BD2DA6BD0B45}"/>
              </a:ext>
            </a:extLst>
          </p:cNvPr>
          <p:cNvSpPr txBox="1"/>
          <p:nvPr/>
        </p:nvSpPr>
        <p:spPr>
          <a:xfrm>
            <a:off x="838200" y="3430095"/>
            <a:ext cx="75312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Multipath propagation based on topology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Maximizing range by reducing the amount of necessary infrastructure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36EE39-54DD-4C4D-B1B1-DE7B001AE237}"/>
              </a:ext>
            </a:extLst>
          </p:cNvPr>
          <p:cNvSpPr txBox="1"/>
          <p:nvPr/>
        </p:nvSpPr>
        <p:spPr>
          <a:xfrm>
            <a:off x="838200" y="3060763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Link budget: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675B47-D1CC-484B-93A7-A36F72F2D88E}"/>
              </a:ext>
            </a:extLst>
          </p:cNvPr>
          <p:cNvSpPr txBox="1"/>
          <p:nvPr/>
        </p:nvSpPr>
        <p:spPr>
          <a:xfrm>
            <a:off x="838200" y="4907423"/>
            <a:ext cx="48526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Mars has almost no intrinsic magnetic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Ionosphere as a reflector for VHF waves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Day: Global communication possible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Night: Effect is limited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5882A7-2DDF-1341-BF19-FF4879145887}"/>
              </a:ext>
            </a:extLst>
          </p:cNvPr>
          <p:cNvSpPr txBox="1"/>
          <p:nvPr/>
        </p:nvSpPr>
        <p:spPr>
          <a:xfrm>
            <a:off x="838200" y="4538091"/>
            <a:ext cx="386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Wave propagation and atmosphere:</a:t>
            </a:r>
          </a:p>
        </p:txBody>
      </p:sp>
    </p:spTree>
    <p:extLst>
      <p:ext uri="{BB962C8B-B14F-4D97-AF65-F5344CB8AC3E}">
        <p14:creationId xmlns:p14="http://schemas.microsoft.com/office/powerpoint/2010/main" val="4125396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0B217A7-6FEE-5241-8328-EBE8BFC26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19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B42EDCD-3C94-8241-A8D7-1716E7A6D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Martian application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0EC118-FA0A-4540-B53F-58B640A8C94A}"/>
              </a:ext>
            </a:extLst>
          </p:cNvPr>
          <p:cNvSpPr txBox="1"/>
          <p:nvPr/>
        </p:nvSpPr>
        <p:spPr>
          <a:xfrm>
            <a:off x="838200" y="1630552"/>
            <a:ext cx="39853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56,9% less solar irradiance (ob)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Due to greater distance to the Sun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Dust storms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10C3E7-FE0D-4546-A569-31D3B4A881E9}"/>
              </a:ext>
            </a:extLst>
          </p:cNvPr>
          <p:cNvSpPr txBox="1"/>
          <p:nvPr/>
        </p:nvSpPr>
        <p:spPr>
          <a:xfrm>
            <a:off x="838200" y="1158522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Solar irradiance: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DD2C175-D950-7645-B2DE-ECB16D4E1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286" y="914395"/>
            <a:ext cx="5860648" cy="405447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177EAB5-99F7-F341-B96F-9F9EBAA61D34}"/>
              </a:ext>
            </a:extLst>
          </p:cNvPr>
          <p:cNvSpPr txBox="1"/>
          <p:nvPr/>
        </p:nvSpPr>
        <p:spPr>
          <a:xfrm>
            <a:off x="6523219" y="4968872"/>
            <a:ext cx="47307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12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: Diurnal variation of global, beam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and diffuse irradiance on a horizontal Mars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surface at Viking Lander VL1.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(Image credit: [</a:t>
            </a:r>
            <a:r>
              <a:rPr lang="en-AT" dirty="0">
                <a:solidFill>
                  <a:schemeClr val="accent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4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])</a:t>
            </a:r>
            <a:endParaRPr lang="en-AT" dirty="0">
              <a:latin typeface="CMU SERIF ROMAN SLANTED" panose="02000603000000000000" pitchFamily="2" charset="0"/>
              <a:ea typeface="CMU SERIF ROMAN SLANTED" panose="02000603000000000000" pitchFamily="2" charset="0"/>
              <a:cs typeface="CMU SERIF ROMAN SLANTED" panose="02000603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2F6BD9-F33C-334E-934A-EDA78F030173}"/>
              </a:ext>
            </a:extLst>
          </p:cNvPr>
          <p:cNvSpPr txBox="1"/>
          <p:nvPr/>
        </p:nvSpPr>
        <p:spPr>
          <a:xfrm>
            <a:off x="838200" y="3798332"/>
            <a:ext cx="445025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Power output of PV generator strongly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depends on the PV cell temperature.</a:t>
            </a: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         batteries have an operating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 temperature from 5°C to 45°C.</a:t>
            </a: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Temp. control might be necessary.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CE15C9-8856-3242-A650-77FA9DFEE340}"/>
              </a:ext>
            </a:extLst>
          </p:cNvPr>
          <p:cNvSpPr txBox="1"/>
          <p:nvPr/>
        </p:nvSpPr>
        <p:spPr>
          <a:xfrm>
            <a:off x="838200" y="3429000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Temperature: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58EAAE4-F555-634D-9404-4967BA04E3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76900" y="4723394"/>
            <a:ext cx="841486" cy="19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71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CD7C-C2C2-584E-BB15-6A49210D8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52ADE-501E-9E4E-84F4-C46519AC0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8495"/>
            <a:ext cx="10515600" cy="2754771"/>
          </a:xfrm>
        </p:spPr>
        <p:txBody>
          <a:bodyPr>
            <a:noAutofit/>
          </a:bodyPr>
          <a:lstStyle/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</a:t>
            </a: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Voice communication system and its compononents</a:t>
            </a:r>
          </a:p>
          <a:p>
            <a:pPr lvl="1"/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System design</a:t>
            </a:r>
          </a:p>
          <a:p>
            <a:pPr lvl="1"/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Results</a:t>
            </a:r>
          </a:p>
          <a:p>
            <a:pPr lvl="1"/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Martian application </a:t>
            </a:r>
          </a:p>
          <a:p>
            <a:pPr marL="457200" lvl="1" indent="0">
              <a:buNone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Conslusion </a:t>
            </a:r>
          </a:p>
          <a:p>
            <a:pPr marL="457200" lvl="1" indent="0">
              <a:buNone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References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57EAC3-9A1D-B74F-8A55-9856177F6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fld>
            <a:endParaRPr lang="en-AT" sz="1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994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A1A7463-E5B6-564C-9116-F73A7F3C1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20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E38DCE-C28E-EE45-92F0-7C4319D86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Conclusion – Voice communcation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F15B82-4E0B-A247-83B2-1AEB647ECD35}"/>
              </a:ext>
            </a:extLst>
          </p:cNvPr>
          <p:cNvSpPr txBox="1"/>
          <p:nvPr/>
        </p:nvSpPr>
        <p:spPr>
          <a:xfrm>
            <a:off x="838200" y="1158522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Deliverables: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7ADCF7C-2008-4D46-ADDE-3297A3067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854"/>
            <a:ext cx="10515600" cy="158573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Design a backup voice communication system for the Serenity spacesuit simulator by taking table 1 into account. </a:t>
            </a:r>
            <a:r>
              <a:rPr lang="en-AT" sz="1800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✓ </a:t>
            </a:r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</a:t>
            </a:r>
            <a:r>
              <a:rPr lang="en-AT" sz="1800" dirty="0">
                <a:solidFill>
                  <a:schemeClr val="accent2">
                    <a:lumMod val="7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?</a:t>
            </a:r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)</a:t>
            </a:r>
            <a:endParaRPr lang="en-AT" sz="1800" dirty="0">
              <a:solidFill>
                <a:srgbClr val="00B05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AT" sz="1800" dirty="0">
              <a:solidFill>
                <a:srgbClr val="00B05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Investigate Martian application. </a:t>
            </a:r>
            <a:r>
              <a:rPr lang="en-AT" sz="1800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✓</a:t>
            </a: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0" indent="0">
              <a:buNone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3A382C-1E88-A644-9E1B-EF1BDA0DD5B4}"/>
              </a:ext>
            </a:extLst>
          </p:cNvPr>
          <p:cNvSpPr txBox="1"/>
          <p:nvPr/>
        </p:nvSpPr>
        <p:spPr>
          <a:xfrm>
            <a:off x="838200" y="342900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Findings: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CC915F-9D8A-0F4A-9C24-4B843D97E97D}"/>
              </a:ext>
            </a:extLst>
          </p:cNvPr>
          <p:cNvSpPr txBox="1">
            <a:spLocks/>
          </p:cNvSpPr>
          <p:nvPr/>
        </p:nvSpPr>
        <p:spPr>
          <a:xfrm>
            <a:off x="838200" y="3798331"/>
            <a:ext cx="10515600" cy="2923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Plane earth propagation equation can be used to design such a system.</a:t>
            </a: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Repeater infrastructure is necessary for sufficiently large fade margin.</a:t>
            </a: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Martian ionosphere can be used as a reflector for global communication during the day.</a:t>
            </a: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Temperature dependence of the devices and components must not be neglected.</a:t>
            </a:r>
          </a:p>
        </p:txBody>
      </p:sp>
    </p:spTree>
    <p:extLst>
      <p:ext uri="{BB962C8B-B14F-4D97-AF65-F5344CB8AC3E}">
        <p14:creationId xmlns:p14="http://schemas.microsoft.com/office/powerpoint/2010/main" val="2830020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E6B5D26-2BC0-A044-A0AA-C6E7CB521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Conclusion – Self-suff. energy distribution system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1B6CD8D-D9E7-3F41-8A1C-8B9D812E1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854"/>
            <a:ext cx="10515600" cy="190114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If a repeater is necessary, design a self-sufficient energy distribution system for it. </a:t>
            </a:r>
            <a:r>
              <a:rPr lang="en-AT" sz="1800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✓</a:t>
            </a: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Carry out performance estimation based on the design. </a:t>
            </a:r>
            <a:r>
              <a:rPr lang="en-AT" sz="1800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✓</a:t>
            </a: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Investigate Martian application. </a:t>
            </a:r>
            <a:r>
              <a:rPr lang="en-AT" sz="1800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✓</a:t>
            </a: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0" indent="0">
              <a:buNone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0" indent="0">
              <a:buNone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B84EBE-C266-E141-8EF2-240C5CB2A733}"/>
              </a:ext>
            </a:extLst>
          </p:cNvPr>
          <p:cNvSpPr txBox="1"/>
          <p:nvPr/>
        </p:nvSpPr>
        <p:spPr>
          <a:xfrm>
            <a:off x="838200" y="1158522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Deliverables: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2473222-BAF6-1A4C-9B9C-E32E04D5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21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59034C-3325-5D44-9A1F-4E56040C7B40}"/>
              </a:ext>
            </a:extLst>
          </p:cNvPr>
          <p:cNvSpPr txBox="1"/>
          <p:nvPr/>
        </p:nvSpPr>
        <p:spPr>
          <a:xfrm>
            <a:off x="838200" y="3752566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Findings: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7D89025-EED3-9B4B-A7B8-850CCB6B6D1D}"/>
              </a:ext>
            </a:extLst>
          </p:cNvPr>
          <p:cNvSpPr txBox="1">
            <a:spLocks/>
          </p:cNvSpPr>
          <p:nvPr/>
        </p:nvSpPr>
        <p:spPr>
          <a:xfrm>
            <a:off x="838200" y="4122431"/>
            <a:ext cx="10515600" cy="1792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MATLAB simulation provides information of wether the repeater infrastructure can be operated</a:t>
            </a:r>
          </a:p>
          <a:p>
            <a:pPr marL="0" indent="0">
              <a:buNone/>
            </a:pPr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at a certain mission location on Earth.</a:t>
            </a:r>
          </a:p>
          <a:p>
            <a:pPr marL="0" indent="0">
              <a:buNone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Temperature dependence of the devices and components must not be neglected.</a:t>
            </a:r>
          </a:p>
        </p:txBody>
      </p:sp>
    </p:spTree>
    <p:extLst>
      <p:ext uri="{BB962C8B-B14F-4D97-AF65-F5344CB8AC3E}">
        <p14:creationId xmlns:p14="http://schemas.microsoft.com/office/powerpoint/2010/main" val="1064519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52A50D0-39B9-734B-8963-15642ADB3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References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B87E3A-F286-9342-BE80-AF098B9EC0FF}"/>
              </a:ext>
            </a:extLst>
          </p:cNvPr>
          <p:cNvSpPr txBox="1"/>
          <p:nvPr/>
        </p:nvSpPr>
        <p:spPr>
          <a:xfrm>
            <a:off x="838200" y="1134320"/>
            <a:ext cx="105156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[</a:t>
            </a:r>
            <a:r>
              <a:rPr lang="en-AT" sz="1500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 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National Aeronautics and Space Administration, </a:t>
            </a:r>
            <a:r>
              <a:rPr lang="en-GB" sz="1500" dirty="0">
                <a:latin typeface="CMU SERIF ROMAN SLANTED" panose="02000603000000000000" pitchFamily="2" charset="0"/>
                <a:ea typeface="CMU SERIF ROMAN SLANTED" panose="02000603000000000000" pitchFamily="2" charset="0"/>
                <a:cs typeface="CMU SERIF ROMAN SLANTED" panose="02000603000000000000" pitchFamily="2" charset="0"/>
              </a:rPr>
              <a:t>Rock spire in ’spirit of st. louis crater’ on mars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Aug. 2017. [Online].</a:t>
            </a:r>
          </a:p>
          <a:p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Available: </a:t>
            </a:r>
            <a:r>
              <a:rPr lang="en-GB" sz="12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https://www.nasa.gov/jpl/mer/pia19393/rock-spire-in-spirit-of-</a:t>
            </a:r>
            <a:r>
              <a:rPr lang="en-GB" sz="12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</a:t>
            </a:r>
            <a:r>
              <a:rPr lang="en-GB" sz="12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-louis-crater-on-mars</a:t>
            </a:r>
            <a:r>
              <a:rPr lang="en-GB" sz="1200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(visited on</a:t>
            </a:r>
          </a:p>
          <a:p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04/13/2021). </a:t>
            </a:r>
            <a:endParaRPr lang="en-AT" sz="15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[</a:t>
            </a:r>
            <a:r>
              <a:rPr lang="en-AT" sz="1500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 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National Aeronautics and Space Administration, </a:t>
            </a:r>
            <a:r>
              <a:rPr lang="en-GB" sz="1500" dirty="0">
                <a:latin typeface="CMU SERIF ROMAN SLANTED" panose="02000603000000000000" pitchFamily="2" charset="0"/>
                <a:ea typeface="CMU SERIF ROMAN SLANTED" panose="02000603000000000000" pitchFamily="2" charset="0"/>
                <a:cs typeface="CMU SERIF ROMAN SLANTED" panose="02000603000000000000" pitchFamily="2" charset="0"/>
              </a:rPr>
              <a:t>3 anthropometry and biomechanics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Aug. 2020. [Online]. Available:</a:t>
            </a:r>
          </a:p>
          <a:p>
            <a:r>
              <a:rPr lang="en-GB" sz="1500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   </a:t>
            </a:r>
            <a:r>
              <a:rPr lang="en-GB" sz="12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https://msis.jsc.nasa.gov/sections/section03.htm 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(visited on 04/13/2021). </a:t>
            </a:r>
            <a:endParaRPr lang="en-AT" sz="15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[</a:t>
            </a:r>
            <a:r>
              <a:rPr lang="en-AT" sz="1500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</a:t>
            </a:r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 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J. Appelbaum, I. Sherman, and G. Landis, “Solar radiation on mars: Stationary photovoltaic array,” </a:t>
            </a:r>
            <a:r>
              <a:rPr lang="en-GB" sz="1500" dirty="0">
                <a:latin typeface="CMU SERIF ROMAN SLANTED" panose="02000603000000000000" pitchFamily="2" charset="0"/>
                <a:ea typeface="CMU SERIF ROMAN SLANTED" panose="02000603000000000000" pitchFamily="2" charset="0"/>
                <a:cs typeface="CMU SERIF ROMAN SLANTED" panose="02000603000000000000" pitchFamily="2" charset="0"/>
              </a:rPr>
              <a:t>NASA Technical</a:t>
            </a:r>
          </a:p>
          <a:p>
            <a:r>
              <a:rPr lang="en-GB" sz="1500" dirty="0">
                <a:latin typeface="CMU SERIF ROMAN SLANTED" panose="02000603000000000000" pitchFamily="2" charset="0"/>
                <a:ea typeface="CMU SERIF ROMAN SLANTED" panose="02000603000000000000" pitchFamily="2" charset="0"/>
                <a:cs typeface="CMU SERIF ROMAN SLANTED" panose="02000603000000000000" pitchFamily="2" charset="0"/>
              </a:rPr>
              <a:t>     Memorandum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no. 106321, pp. 1–19, 1993. </a:t>
            </a:r>
            <a:endParaRPr lang="en-AT" sz="15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[</a:t>
            </a:r>
            <a:r>
              <a:rPr lang="en-AT" sz="1500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4</a:t>
            </a:r>
            <a:r>
              <a:rPr lang="en-AT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J. Appelbaum and D. J. Flood, “Solar radiation on mars,” </a:t>
            </a:r>
            <a:r>
              <a:rPr lang="en-GB" sz="1500" dirty="0">
                <a:latin typeface="CMU SERIF ROMAN SLANTED" panose="02000603000000000000" pitchFamily="2" charset="0"/>
                <a:ea typeface="CMU SERIF ROMAN SLANTED" panose="02000603000000000000" pitchFamily="2" charset="0"/>
                <a:cs typeface="CMU SERIF ROMAN SLANTED" panose="02000603000000000000" pitchFamily="2" charset="0"/>
              </a:rPr>
              <a:t>NASA Technical Memorandum</a:t>
            </a:r>
            <a:r>
              <a:rPr lang="en-GB" sz="15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no. 102299, pp. 1–31, 1989. </a:t>
            </a:r>
            <a:endParaRPr lang="en-AT" sz="15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endParaRPr lang="en-AT" sz="15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94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C4D79-65CC-0347-9CF6-F7910FE3B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</a:t>
            </a:fld>
            <a:endParaRPr lang="en-AT" sz="1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34EAB0-DBFC-954F-8E00-AF0CC224B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Aim &amp; deliverables</a:t>
            </a:r>
          </a:p>
        </p:txBody>
      </p:sp>
      <p:graphicFrame>
        <p:nvGraphicFramePr>
          <p:cNvPr id="12" name="Table 15">
            <a:extLst>
              <a:ext uri="{FF2B5EF4-FFF2-40B4-BE49-F238E27FC236}">
                <a16:creationId xmlns:a16="http://schemas.microsoft.com/office/drawing/2014/main" id="{920DE334-380F-FF48-963B-87C7CF9B6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861590"/>
              </p:ext>
            </p:extLst>
          </p:nvPr>
        </p:nvGraphicFramePr>
        <p:xfrm>
          <a:off x="1500851" y="4489410"/>
          <a:ext cx="9190298" cy="148336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595149">
                  <a:extLst>
                    <a:ext uri="{9D8B030D-6E8A-4147-A177-3AD203B41FA5}">
                      <a16:colId xmlns:a16="http://schemas.microsoft.com/office/drawing/2014/main" val="733985644"/>
                    </a:ext>
                  </a:extLst>
                </a:gridCol>
                <a:gridCol w="4595149">
                  <a:extLst>
                    <a:ext uri="{9D8B030D-6E8A-4147-A177-3AD203B41FA5}">
                      <a16:colId xmlns:a16="http://schemas.microsoft.com/office/drawing/2014/main" val="1860336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T" b="1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Range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15km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935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b="1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Dimensions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Must fit inside the HUT.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982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b="1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Operating temperature within the HUT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5°C to 45°C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950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T" b="1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Combined mass within the HUT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b="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1000g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46002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96378C4-9698-354F-9F44-6DA06EC71E2E}"/>
              </a:ext>
            </a:extLst>
          </p:cNvPr>
          <p:cNvSpPr txBox="1"/>
          <p:nvPr/>
        </p:nvSpPr>
        <p:spPr>
          <a:xfrm>
            <a:off x="4856718" y="5972770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Table 1: 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Requirements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6E8C74-A3DB-AD43-8997-AAD774B61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181"/>
            <a:ext cx="10515600" cy="300415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Design a backup voice communication system for the Serenity spacesuit simulator by taking table 1 into account.</a:t>
            </a:r>
          </a:p>
          <a:p>
            <a:pPr marL="514350" indent="-514350">
              <a:buFont typeface="+mj-lt"/>
              <a:buAutoNum type="arabicPeriod"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If a repeater is necessary, design a self-sufficient energy distribution system for it.</a:t>
            </a:r>
          </a:p>
          <a:p>
            <a:pPr marL="514350" indent="-514350">
              <a:buFont typeface="+mj-lt"/>
              <a:buAutoNum type="arabicPeriod"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Carry out performance estimation based on the design.</a:t>
            </a:r>
          </a:p>
          <a:p>
            <a:pPr marL="514350" indent="-514350">
              <a:buFont typeface="+mj-lt"/>
              <a:buAutoNum type="arabicPeriod"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Investigate Martian application.</a:t>
            </a:r>
          </a:p>
          <a:p>
            <a:pPr marL="514350" indent="-514350">
              <a:buFont typeface="+mj-lt"/>
              <a:buAutoNum type="arabicPeriod"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0" indent="0">
              <a:buNone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382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3E39C-AE77-7048-A72C-DE162360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4</a:t>
            </a:fld>
            <a:endParaRPr lang="en-AT" sz="1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DD0296-610F-AB45-9408-6578A7859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About the thesis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007405-EA28-8A41-891B-9294F061A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46" y="1111430"/>
            <a:ext cx="3279651" cy="46351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54F970-F3BA-684C-87B7-6A0304CEB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859" y="1111430"/>
            <a:ext cx="3279651" cy="463513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0EF5FA-6D4A-E84B-ACC2-E94058B782DA}"/>
              </a:ext>
            </a:extLst>
          </p:cNvPr>
          <p:cNvCxnSpPr>
            <a:cxnSpLocks/>
          </p:cNvCxnSpPr>
          <p:nvPr/>
        </p:nvCxnSpPr>
        <p:spPr>
          <a:xfrm flipH="1">
            <a:off x="5866595" y="1364691"/>
            <a:ext cx="286552" cy="34842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890DEF-E78F-574E-9866-D318F1FFB6AA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6153147" y="1364691"/>
            <a:ext cx="201391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2D97CE5-8039-DA49-BDBF-716C3DDF0F9A}"/>
              </a:ext>
            </a:extLst>
          </p:cNvPr>
          <p:cNvSpPr txBox="1"/>
          <p:nvPr/>
        </p:nvSpPr>
        <p:spPr>
          <a:xfrm>
            <a:off x="8167062" y="1180025"/>
            <a:ext cx="269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Hard upper torso (HUT)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9318EF8-6DB3-6A4E-A4DC-7AE252DA5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172" y="2562382"/>
            <a:ext cx="2988835" cy="318418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1ABE4A2-03AA-B040-9AD6-7806BCF014C5}"/>
              </a:ext>
            </a:extLst>
          </p:cNvPr>
          <p:cNvSpPr txBox="1"/>
          <p:nvPr/>
        </p:nvSpPr>
        <p:spPr>
          <a:xfrm>
            <a:off x="8155172" y="1595062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Antenna pass through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DDA640B-9957-7A4D-ACA6-DF7A8BB48110}"/>
              </a:ext>
            </a:extLst>
          </p:cNvPr>
          <p:cNvCxnSpPr>
            <a:cxnSpLocks/>
          </p:cNvCxnSpPr>
          <p:nvPr/>
        </p:nvCxnSpPr>
        <p:spPr>
          <a:xfrm>
            <a:off x="9259747" y="2010099"/>
            <a:ext cx="1" cy="9673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F810019-2631-E54A-894A-6AF426F4805D}"/>
              </a:ext>
            </a:extLst>
          </p:cNvPr>
          <p:cNvCxnSpPr>
            <a:cxnSpLocks/>
          </p:cNvCxnSpPr>
          <p:nvPr/>
        </p:nvCxnSpPr>
        <p:spPr>
          <a:xfrm flipH="1">
            <a:off x="10322164" y="2193050"/>
            <a:ext cx="685360" cy="84265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CC22347-3F6D-9445-8CBE-2B5417F8DE53}"/>
              </a:ext>
            </a:extLst>
          </p:cNvPr>
          <p:cNvCxnSpPr>
            <a:cxnSpLocks/>
          </p:cNvCxnSpPr>
          <p:nvPr/>
        </p:nvCxnSpPr>
        <p:spPr>
          <a:xfrm flipV="1">
            <a:off x="11007524" y="1375145"/>
            <a:ext cx="0" cy="8179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2188878-0071-C84D-890D-54D4659DFBA9}"/>
              </a:ext>
            </a:extLst>
          </p:cNvPr>
          <p:cNvCxnSpPr>
            <a:cxnSpLocks/>
          </p:cNvCxnSpPr>
          <p:nvPr/>
        </p:nvCxnSpPr>
        <p:spPr>
          <a:xfrm>
            <a:off x="10822331" y="1384402"/>
            <a:ext cx="18519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F074714-46FE-5B4A-9A51-733469CF1CF2}"/>
              </a:ext>
            </a:extLst>
          </p:cNvPr>
          <p:cNvSpPr txBox="1"/>
          <p:nvPr/>
        </p:nvSpPr>
        <p:spPr>
          <a:xfrm>
            <a:off x="1161797" y="5746566"/>
            <a:ext cx="98684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1: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(Left and center) Serenity spacesuit simulator design study. (Right) CAD drawing of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HUT. (Image credit: OeWF/Bernhard Kaliauer Design Studio and OeWF/Matthias Mair)</a:t>
            </a:r>
          </a:p>
          <a:p>
            <a:endParaRPr lang="en-AT" sz="2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08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C68EB-3672-7543-9665-4106646F5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5</a:t>
            </a:fld>
            <a:endParaRPr lang="en-AT" sz="1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E8C3D02-FF34-5940-B93B-7A70923ED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About the thesis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CA7DA6-B978-B94B-8069-317F6D06F6D0}"/>
              </a:ext>
            </a:extLst>
          </p:cNvPr>
          <p:cNvSpPr txBox="1"/>
          <p:nvPr/>
        </p:nvSpPr>
        <p:spPr>
          <a:xfrm>
            <a:off x="2162872" y="5440250"/>
            <a:ext cx="7866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2: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Elongated crater ‘‘Spirit of St. Louis’’ on Mars. (Image credit: [</a:t>
            </a:r>
            <a:r>
              <a:rPr lang="en-AT" dirty="0">
                <a:solidFill>
                  <a:srgbClr val="0070C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])</a:t>
            </a: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E2C4723-1262-2F47-86C8-C7A30E3B2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881" y="1417749"/>
            <a:ext cx="10204238" cy="402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55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8D5FA-9D74-F545-8D7C-47FA04559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6</a:t>
            </a:fld>
            <a:endParaRPr lang="en-AT" sz="1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00EACB-95CC-4F4C-8C4B-F66DE43D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 – About the thesis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71586A-34D6-7448-9ABB-3EDFF0981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881" y="1416423"/>
            <a:ext cx="10204238" cy="40251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40BF2C-CDD7-7A4A-B997-383DB33BC5BE}"/>
              </a:ext>
            </a:extLst>
          </p:cNvPr>
          <p:cNvSpPr txBox="1"/>
          <p:nvPr/>
        </p:nvSpPr>
        <p:spPr>
          <a:xfrm>
            <a:off x="1119317" y="5437298"/>
            <a:ext cx="99533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3: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Analog astronauts with the OeWF spacesuit simulator Aouda in the Dhofar Desert in </a:t>
            </a:r>
          </a:p>
          <a:p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Oman. (Image credit: OeWF/Florian Voggeneder)</a:t>
            </a:r>
          </a:p>
          <a:p>
            <a:endParaRPr lang="en-AT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78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D6BBDD8-2860-F04F-B27F-5C01C5FB5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7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DF46E88-1050-CC45-A21F-077CECC82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Voice communication system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1985A1-CBCA-7548-9223-A9C541E0E6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325" y="1154411"/>
            <a:ext cx="9611349" cy="45491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58F2CD-64D9-F34B-9790-F07FF8C7CBF4}"/>
              </a:ext>
            </a:extLst>
          </p:cNvPr>
          <p:cNvSpPr txBox="1"/>
          <p:nvPr/>
        </p:nvSpPr>
        <p:spPr>
          <a:xfrm>
            <a:off x="1258777" y="5836871"/>
            <a:ext cx="96744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4: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System design of the backup voice communication system for the Serenity spacesuit</a:t>
            </a:r>
          </a:p>
          <a:p>
            <a:r>
              <a:rPr lang="en-AT" sz="2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simulator.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D33DBA-80A6-3B43-B4C5-86172361504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510640" y="4180177"/>
            <a:ext cx="1052919" cy="1841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2E6325-9A62-3C45-9D84-7E458DED13E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040164" y="1606156"/>
            <a:ext cx="1183230" cy="1911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857734-A0F2-2144-AD3B-FB5B131979D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973295" y="5281852"/>
            <a:ext cx="1344816" cy="1911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D49FCD-CFCF-C94C-ACB6-5F51D2D0B0D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095561" y="1480148"/>
            <a:ext cx="1469915" cy="1911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6DAB94-04ED-4B42-B9B6-CA79084EBF2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789287" y="5472976"/>
            <a:ext cx="1332653" cy="19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87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ED86F-0D09-4141-BB72-C7F73B8D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8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17FD6F-C144-AC4B-93E1-45E163E6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Voice communication system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65FB336-0A67-4B4B-89A9-50AAF8EDA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182"/>
            <a:ext cx="10515600" cy="1962432"/>
          </a:xfrm>
        </p:spPr>
        <p:txBody>
          <a:bodyPr>
            <a:normAutofit/>
          </a:bodyPr>
          <a:lstStyle/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Mesh topology with digital voting</a:t>
            </a:r>
          </a:p>
          <a:p>
            <a:pPr marL="0" indent="0">
              <a:buNone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System frequency                             (VHF)</a:t>
            </a: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Motorola Mototrbo infrastructure</a:t>
            </a: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AT" sz="1800" dirty="0">
                <a:latin typeface="CMU SERIF ROMAN SLANTED" panose="02000603000000000000" pitchFamily="2" charset="0"/>
                <a:ea typeface="CMU SERIF ROMAN SLANTED" panose="02000603000000000000" pitchFamily="2" charset="0"/>
                <a:cs typeface="CMU SERIF ROMAN SLANTED" panose="02000603000000000000" pitchFamily="2" charset="0"/>
              </a:rPr>
              <a:t>Plane earth propagation equation:</a:t>
            </a:r>
          </a:p>
          <a:p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0" indent="0">
              <a:buNone/>
            </a:pPr>
            <a:endParaRPr lang="en-AT" sz="18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A32DB4-3E7F-BD43-A2DF-E047D78E4C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032566" y="2048719"/>
            <a:ext cx="1932449" cy="220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498E18-F216-E349-90BC-ECB43A60D39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45228" y="4436254"/>
            <a:ext cx="8316976" cy="963168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9AA061A5-9EF2-0147-9E4E-F6451E901704}"/>
              </a:ext>
            </a:extLst>
          </p:cNvPr>
          <p:cNvSpPr/>
          <p:nvPr/>
        </p:nvSpPr>
        <p:spPr>
          <a:xfrm>
            <a:off x="1732344" y="4296056"/>
            <a:ext cx="8727311" cy="1268755"/>
          </a:xfrm>
          <a:prstGeom prst="frame">
            <a:avLst>
              <a:gd name="adj1" fmla="val 0"/>
            </a:avLst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236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E6FFA33-CCAA-8543-B951-3296F5AC8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C84542-9651-864A-92A4-20CEDEC23103}" type="slidenum">
              <a:rPr lang="en-AT" sz="1400" smtClean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9</a:t>
            </a:fld>
            <a:endParaRPr lang="en-AT" sz="1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B9953A-99C7-C047-A528-0978B0C46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/>
          </a:bodyPr>
          <a:lstStyle/>
          <a:p>
            <a:r>
              <a:rPr lang="en-AT" sz="3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Voice communication system – Base station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CE8D49-73A2-0847-9A6D-21722BED1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682" y="1428843"/>
            <a:ext cx="5432631" cy="51100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829FF9D-CA3D-3146-95E7-3F9A3687433B}"/>
              </a:ext>
            </a:extLst>
          </p:cNvPr>
          <p:cNvSpPr txBox="1"/>
          <p:nvPr/>
        </p:nvSpPr>
        <p:spPr>
          <a:xfrm>
            <a:off x="3008454" y="995954"/>
            <a:ext cx="617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Figure 5: </a:t>
            </a:r>
            <a:r>
              <a:rPr lang="en-AT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Structure of the base station radio infrastructure.</a:t>
            </a:r>
            <a:endParaRPr lang="en-AT" sz="20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0408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"/>
  <p:tag name="ORIGINALWIDTH" val="606"/>
  <p:tag name="LATEXADDIN" val="\documentclass{article}&#10;\usepackage{amsmath}&#10;\pagestyle{empty}&#10;\begin{document}&#10;&#10;&#10;$h_\mathrm{REP} = 8\mathrm{m}$&#10;&#10;\end{document}"/>
  <p:tag name="IGUANATEXSIZE" val="20"/>
  <p:tag name="IGUANATEXCURSOR" val="110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"/>
  <p:tag name="ORIGINALWIDTH" val="1245"/>
  <p:tag name="LATEXADDIN" val="\documentclass{article}&#10;\usepackage{amsmath}&#10;\pagestyle{empty}&#10;\begin{document}&#10;&#10;$r_\mathrm{SER,SFTY} = 2834,09\mathrm{m}$&#10;&#10;\end{document}"/>
  <p:tag name="IGUANATEXSIZE" val="20"/>
  <p:tag name="IGUANATEXCURSOR" val="111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"/>
  <p:tag name="ORIGINALWIDTH" val="918"/>
  <p:tag name="LATEXADDIN" val="\documentclass{article}&#10;\usepackage{amsmath}&#10;\pagestyle{empty}&#10;\begin{document}&#10;&#10;$r_\mathrm{BSt} = 4712,20\mathrm{m}$&#10;&#10;\end{document}"/>
  <p:tag name="IGUANATEXSIZE" val="20"/>
  <p:tag name="IGUANATEXCURSOR" val="133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"/>
  <p:tag name="ORIGINALWIDTH" val="463"/>
  <p:tag name="LATEXADDIN" val="\documentclass{article}&#10;\usepackage{amsmath}&#10;\pagestyle{empty}&#10;\begin{document}&#10;&#10;&#10;$\mathrm{LiFePO_4}$&#10;&#10;\end{document}"/>
  <p:tag name="IGUANATEXSIZE" val="20"/>
  <p:tag name="IGUANATEXCURSOR" val="99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"/>
  <p:tag name="ORIGINALWIDTH" val="681"/>
  <p:tag name="LATEXADDIN" val="\documentclass{article}&#10;\usepackage{amsmath}&#10;\pagestyle{empty}&#10;\begin{document}&#10;&#10;&#10;$h_\mathrm{BSt} = 3,6\mathrm{m}$&#10;&#10;\end{document}"/>
  <p:tag name="IGUANATEXSIZE" val="20"/>
  <p:tag name="IGUANATEXCURSOR" val="103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"/>
  <p:tag name="ORIGINALWIDTH" val="774"/>
  <p:tag name="LATEXADDIN" val="\documentclass{article}&#10;\usepackage{amsmath}&#10;\pagestyle{empty}&#10;\begin{document}&#10;&#10;&#10;$h_\mathrm{SER} = 1,55\mathrm{m}$&#10;&#10;\end{document}"/>
  <p:tag name="IGUANATEXSIZE" val="20"/>
  <p:tag name="IGUANATEXCURSOR" val="10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"/>
  <p:tag name="ORIGINALWIDTH" val="846"/>
  <p:tag name="LATEXADDIN" val="\documentclass{article}&#10;\usepackage{amsmath}&#10;\pagestyle{empty}&#10;\begin{document}&#10;&#10;&#10;$h_\mathrm{SFTY} = 1,27\mathrm{m}$&#10;&#10;\end{document}"/>
  <p:tag name="IGUANATEXSIZE" val="20"/>
  <p:tag name="IGUANATEXCURSOR" val="105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"/>
  <p:tag name="ORIGINALWIDTH" val="767"/>
  <p:tag name="LATEXADDIN" val="\documentclass{article}&#10;\usepackage{amsmath}&#10;\pagestyle{empty}&#10;\begin{document}&#10;&#10;&#10;$h_\mathrm{OSS} = 1,27\mathrm{m}$&#10;&#10;\end{document}"/>
  <p:tag name="IGUANATEXSIZE" val="20"/>
  <p:tag name="IGUANATEXCURSOR" val="96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"/>
  <p:tag name="ORIGINALWIDTH" val="991"/>
  <p:tag name="LATEXADDIN" val="\documentclass{article}&#10;\usepackage{amsmath}&#10;\pagestyle{empty}&#10;\begin{document}&#10;&#10;&#10;$f_\sim = 158,950\mathrm{MHz}$&#10;&#10;\end{document}"/>
  <p:tag name="IGUANATEXSIZE" val="20"/>
  <p:tag name="IGUANATEXCURSOR" val="110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74"/>
  <p:tag name="ORIGINALWIDTH" val="4093"/>
  <p:tag name="LATEXADDIN" val="\documentclass{article}&#10;\usepackage{amsmath}&#10;\pagestyle{empty}&#10;\begin{document}&#10;&#10;&#10;$P_\mathrm{R,dBW} = P_\mathrm{T,dBW} + \overbrace{20\mathrm{dB} \cdot \log_{10} \left(\dfrac{h_\mathrm{T} \, h_\mathrm{R}}{d^2}\right)}^{\mathrm{-PEPL_{dB}}} - L_\mathrm{R,dB} - L_\mathrm{T,dB} + G_\mathrm{R,dBi} + G_\mathrm{T,dBi}$&#10;&#10;\end{document}"/>
  <p:tag name="IGUANATEXSIZE" val="20"/>
  <p:tag name="IGUANATEXCURSOR" val="314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"/>
  <p:tag name="ORIGINALWIDTH" val="83"/>
  <p:tag name="LATEXADDIN" val="\documentclass{article}&#10;\usepackage{amsmath}&#10;\pagestyle{empty}&#10;\begin{document}&#10;&#10;&#10;$\widehat{=}$&#10;&#10;\end{document}"/>
  <p:tag name="IGUANATEXSIZE" val="18"/>
  <p:tag name="IGUANATEXCURSOR" val="95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"/>
  <p:tag name="ORIGINALWIDTH" val="573"/>
  <p:tag name="LATEXADDIN" val="\documentclass{article}&#10;\usepackage{amsmath}&#10;\pagestyle{empty}&#10;\begin{document}&#10;&#10;&#10;$d = 7,5\mathrm{km}$&#10;&#10;\end{document}"/>
  <p:tag name="IGUANATEXSIZE" val="18"/>
  <p:tag name="IGUANATEXCURSOR" val="100"/>
  <p:tag name="TRANSPARENCY" val="True"/>
  <p:tag name="FILENAME" val=""/>
  <p:tag name="LATEXENGINEID" val="0"/>
  <p:tag name="TEMPFOLDER" val="/private/var/folders/6x/1vb7936n7qz4blfff0kd0j8r0000gn/T/com.microsoft.Powerpoint/TemporaryItems/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6185</TotalTime>
  <Words>1189</Words>
  <Application>Microsoft Macintosh PowerPoint</Application>
  <PresentationFormat>Widescreen</PresentationFormat>
  <Paragraphs>251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CMU Classical Serif</vt:lpstr>
      <vt:lpstr>CMU SERIF ROMAN</vt:lpstr>
      <vt:lpstr>CMU SERIF ROMAN</vt:lpstr>
      <vt:lpstr>CMU SERIF ROMAN SLANTED</vt:lpstr>
      <vt:lpstr>Menlo</vt:lpstr>
      <vt:lpstr>Office Theme</vt:lpstr>
      <vt:lpstr>Voice communication system for a spacesuit simulator</vt:lpstr>
      <vt:lpstr>Overview</vt:lpstr>
      <vt:lpstr>Introduction – Aim &amp; deliverables</vt:lpstr>
      <vt:lpstr>Introduction – About the thesis</vt:lpstr>
      <vt:lpstr>Introduction – About the thesis</vt:lpstr>
      <vt:lpstr>Introduction – About the thesis</vt:lpstr>
      <vt:lpstr>Voice communication system</vt:lpstr>
      <vt:lpstr>Voice communication system</vt:lpstr>
      <vt:lpstr>Voice communication system – Base station</vt:lpstr>
      <vt:lpstr>Voice communication system – Repeater</vt:lpstr>
      <vt:lpstr>Self-suff. energy distribution system– Repeater</vt:lpstr>
      <vt:lpstr>Voice communication system – Serenity</vt:lpstr>
      <vt:lpstr>Voice communication system – OSS &amp; SFTY</vt:lpstr>
      <vt:lpstr>Results – Serenity radio system</vt:lpstr>
      <vt:lpstr>Results – Fade margin</vt:lpstr>
      <vt:lpstr>Results – Range</vt:lpstr>
      <vt:lpstr>Results – Self-suff. energy distribution system</vt:lpstr>
      <vt:lpstr>Martian application</vt:lpstr>
      <vt:lpstr>Martian application</vt:lpstr>
      <vt:lpstr>Conclusion – Voice communcation system</vt:lpstr>
      <vt:lpstr>Conclusion – Self-suff. energy distribution system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communication system for a spacesuit simulator</dc:title>
  <dc:creator>Omar Filip El Sendiouny</dc:creator>
  <cp:lastModifiedBy>Omar Filip El Sendiouny</cp:lastModifiedBy>
  <cp:revision>138</cp:revision>
  <dcterms:created xsi:type="dcterms:W3CDTF">2021-04-30T19:52:40Z</dcterms:created>
  <dcterms:modified xsi:type="dcterms:W3CDTF">2021-05-05T09:41:13Z</dcterms:modified>
</cp:coreProperties>
</file>